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9"/>
  </p:notesMasterIdLst>
  <p:sldIdLst>
    <p:sldId id="257" r:id="rId2"/>
    <p:sldId id="259" r:id="rId3"/>
    <p:sldId id="264" r:id="rId4"/>
    <p:sldId id="260" r:id="rId5"/>
    <p:sldId id="263" r:id="rId6"/>
    <p:sldId id="262" r:id="rId7"/>
    <p:sldId id="261" r:id="rId8"/>
  </p:sldIdLst>
  <p:sldSz cx="18288000" cy="10287000"/>
  <p:notesSz cx="6858000" cy="9144000"/>
  <p:embeddedFontLst>
    <p:embeddedFont>
      <p:font typeface="Meiryo UI" panose="020B0604030504040204" pitchFamily="50" charset="-128"/>
      <p:regular r:id="rId10"/>
      <p:bold r:id="rId11"/>
      <p:italic r:id="rId12"/>
      <p:boldItalic r:id="rId13"/>
    </p:embeddedFont>
    <p:embeddedFont>
      <p:font typeface="游ゴシック Light" panose="020B0300000000000000" pitchFamily="50" charset="-128"/>
      <p:regular r:id="rId14"/>
    </p:embeddedFont>
    <p:embeddedFont>
      <p:font typeface="Noto Sans JP Bold" panose="020B0800000000000000" pitchFamily="34" charset="-128"/>
      <p:regular r:id="rId15"/>
      <p:bold r:id="rId16"/>
    </p:embeddedFont>
    <p:embeddedFont>
      <p:font typeface="Noto Sans JP Medium" panose="020B0200000000000000" pitchFamily="50" charset="-128"/>
      <p:regular r:id="rId17"/>
    </p:embeddedFont>
    <p:embeddedFont>
      <p:font typeface="游ゴシック" panose="020B0400000000000000" pitchFamily="50" charset="-128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E0269F7C-6113-45DC-A704-CE2473166960}">
          <p14:sldIdLst>
            <p14:sldId id="257"/>
            <p14:sldId id="259"/>
            <p14:sldId id="264"/>
            <p14:sldId id="260"/>
            <p14:sldId id="263"/>
            <p14:sldId id="262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552" userDrawn="1">
          <p15:clr>
            <a:srgbClr val="A4A3A4"/>
          </p15:clr>
        </p15:guide>
        <p15:guide id="2" pos="27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  <a:srgbClr val="214F81"/>
    <a:srgbClr val="31859C"/>
    <a:srgbClr val="FFF5D5"/>
    <a:srgbClr val="004EAE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4" autoAdjust="0"/>
    <p:restoredTop sz="83273" autoAdjust="0"/>
  </p:normalViewPr>
  <p:slideViewPr>
    <p:cSldViewPr>
      <p:cViewPr>
        <p:scale>
          <a:sx n="50" d="100"/>
          <a:sy n="50" d="100"/>
        </p:scale>
        <p:origin x="306" y="354"/>
      </p:cViewPr>
      <p:guideLst>
        <p:guide orient="horz" pos="552"/>
        <p:guide pos="27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F3667-0A8C-40C9-B2F2-86994A217A49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3FAA4-0FCD-4181-B0AB-7186CFE53F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2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3B3D4B-D2D1-F56F-8551-546630D4E9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F071DE0-5145-07DC-70B6-34D120EBC4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41F887-064C-7FED-B4C9-67B223CA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DC56E4-AD9E-63D6-B8B0-0D821B16A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BE645A-50B8-02D5-368D-676B3499E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3131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7465BA-06AC-4AD7-737C-1B613064C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CF865EC-79E1-9952-D6CC-D8523668BC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EDC30B-953E-DCCB-E215-263F09AF3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066DB34-B085-61D9-E3DD-6EB6B8273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8C385C-B0C9-D43F-94C5-DDE6B1E5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6322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851141-6372-C347-41BC-65F88BA0E3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7D13242-36BF-063B-BF05-4DFB44DAB2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55A0D76-03F0-0818-9A08-28F95491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01B78F4-B02C-9C33-1DF7-626BD4A09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F28FB01-6F0E-A4E5-6926-9FA8ADEE9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3925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3FA7B4-01D3-292C-BD1A-E6632006C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202CA7-32BA-92C4-D26B-8E3842527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26086A-3D32-6307-C94B-0DC1705BC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DA55D3D-B43C-2C81-D887-EACA5C5EC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2527603-EA97-128D-1E53-2C23D88F6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061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312EA3-2C00-3645-6DD1-5A7440208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2F3E1E7-CF48-9342-F5CC-8BB84DC80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68318B0-F7EB-2E57-E808-96CE1C5B2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412B147-4FB1-C2BA-3707-14F6955F1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66CF12-8829-2AD0-2F3A-0166499E3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348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CC007F-ED1D-BBE1-7D17-293A7E67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63B787-C14D-67B3-B38E-2353868A8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35B6D4C-A264-DC87-CC39-52DD2FF40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5EBBAC-8868-0FE6-0AB8-4398A0AF5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E16871D-A95D-65E9-9A55-037382B60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8ABF8A-2274-6952-F3C8-4C19310E7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116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FDF4AD-12B4-B58D-16C4-4CB8F084F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8B14835-DAE0-E7CB-46FE-6DDC432E0C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C4B2F39-3D48-8089-9CFB-0500FE42A4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E6B5CF7-7C1A-5181-9624-B2EE53F7D2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6EE5C8C-03D0-BEE3-D96A-A0C235E124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95DF6CB-5F9B-E3A2-5493-2A95B36D3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DB9A30C-F2B1-2562-8370-AF66C7111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A5C7D01-757D-06A3-6BC0-3E1289797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04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7A74F5-3DB2-0DD6-DE97-AB3141CFA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8082815-D80B-9A8F-71B8-3FA496AAB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20FF194-780E-DCCB-E5A1-794EBFC84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F92CBF0-1336-2CB7-4F56-A04F36579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7978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73B22C1-F949-E1E0-9A2B-71B531C0B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253AEBD-0772-9668-BF27-2060B57A2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5433544-C003-262A-FA29-200F44515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3874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D19C51-5B86-DD26-D701-DA518EB81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4E2902-DF51-0C9D-FBF4-BEA4FBD9B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F979415-8B11-9E2A-4D3D-75FD4F297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BA8339C-8DBB-7914-043C-DC44CF555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3C7F2BF-ABE8-F00A-8C7A-98226CA84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A37A9C0-8675-9FFD-4010-35080C754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6112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343CA8-C675-7CAE-7C9E-A5BF895DA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717D815-A55F-E717-27D8-60C07B19CB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583195F-763E-CD50-522E-193F7B45F0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D79B620-AB5E-F8B0-0FE2-953873DEE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BFEEB97-4F0B-1D3D-757E-A73B95B72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A9A01F7-0758-CC9B-2A56-BF563B3E2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2135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378A523-4ECD-6521-5AEB-2368557CD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0F9470D-309B-05F4-D47F-C4EF1E0BD0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AE02D9E-1198-724A-D7D2-81F11DD12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F24CC5-1BB8-45F7-9A3F-4A6A74146F3F}" type="datetimeFigureOut">
              <a:rPr kumimoji="1" lang="ja-JP" altLang="en-US" smtClean="0"/>
              <a:t>2025/10/13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2DCC6A-6ACE-6C95-241B-047C5CF9C6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D0F40F7-C00D-D231-600C-87481B45F2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2C7752-8BE6-4FA0-8EA1-8AFC2DF805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8647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kumimoji="1"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kumimoji="1"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AB609-064A-CD32-7849-120638E79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CAFA22E3-7DAD-00CC-4DBB-3E08520385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994465"/>
              </p:ext>
            </p:extLst>
          </p:nvPr>
        </p:nvGraphicFramePr>
        <p:xfrm>
          <a:off x="530056" y="1262142"/>
          <a:ext cx="17148344" cy="50395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57685">
                  <a:extLst>
                    <a:ext uri="{9D8B030D-6E8A-4147-A177-3AD203B41FA5}">
                      <a16:colId xmlns:a16="http://schemas.microsoft.com/office/drawing/2014/main" val="1835604296"/>
                    </a:ext>
                  </a:extLst>
                </a:gridCol>
                <a:gridCol w="3444958">
                  <a:extLst>
                    <a:ext uri="{9D8B030D-6E8A-4147-A177-3AD203B41FA5}">
                      <a16:colId xmlns:a16="http://schemas.microsoft.com/office/drawing/2014/main" val="643461433"/>
                    </a:ext>
                  </a:extLst>
                </a:gridCol>
                <a:gridCol w="5173701">
                  <a:extLst>
                    <a:ext uri="{9D8B030D-6E8A-4147-A177-3AD203B41FA5}">
                      <a16:colId xmlns:a16="http://schemas.microsoft.com/office/drawing/2014/main" val="416476661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194333957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4202080025"/>
                    </a:ext>
                  </a:extLst>
                </a:gridCol>
              </a:tblGrid>
              <a:tr h="793304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solidFill>
                            <a:schemeClr val="bg1"/>
                          </a:solidFill>
                        </a:rPr>
                        <a:t>継続案件</a:t>
                      </a:r>
                    </a:p>
                  </a:txBody>
                  <a:tcPr marL="137160" marR="137160" marT="68580" marB="6858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/>
                        <a:t>目的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/>
                        <a:t>概要</a:t>
                      </a:r>
                    </a:p>
                  </a:txBody>
                  <a:tcPr marL="137160" marR="137160" marT="68580" marB="68580"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/>
                        <a:t>試算効果</a:t>
                      </a:r>
                      <a:endParaRPr kumimoji="1" lang="en-US" altLang="ja-JP" sz="24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800" dirty="0"/>
                        <a:t>(</a:t>
                      </a:r>
                      <a:r>
                        <a:rPr kumimoji="1" lang="ja-JP" altLang="en-US" sz="1800" dirty="0"/>
                        <a:t>年間</a:t>
                      </a:r>
                      <a:r>
                        <a:rPr kumimoji="1" lang="en-US" altLang="ja-JP" sz="1800" dirty="0"/>
                        <a:t>)</a:t>
                      </a:r>
                      <a:endParaRPr kumimoji="1" lang="ja-JP" altLang="en-US" sz="1800" dirty="0"/>
                    </a:p>
                  </a:txBody>
                  <a:tcPr marL="137160" marR="137160" marT="68580" marB="68580"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/>
                        <a:t>運用開始予定時期</a:t>
                      </a:r>
                    </a:p>
                  </a:txBody>
                  <a:tcPr marL="137160" marR="137160" marT="68580" marB="68580"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164977"/>
                  </a:ext>
                </a:extLst>
              </a:tr>
              <a:tr h="95445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CCN</a:t>
                      </a:r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倉庫自動化</a:t>
                      </a:r>
                    </a:p>
                  </a:txBody>
                  <a:tcPr marL="137160" marR="137160" marT="68580" marB="6858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倉庫作業負荷削減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CCN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倉庫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上海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にて自動移動式ラックを導入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****</a:t>
                      </a:r>
                      <a:endParaRPr kumimoji="1" lang="ja-JP" altLang="en-US" sz="41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25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年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5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月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大型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25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年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10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月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小型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endParaRPr kumimoji="1" lang="ja-JP" altLang="en-US" sz="16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137160" marR="137160" marT="68580" marB="68580" anchor="ctr"/>
                </a:tc>
                <a:extLst>
                  <a:ext uri="{0D108BD9-81ED-4DB2-BD59-A6C34878D82A}">
                    <a16:rowId xmlns:a16="http://schemas.microsoft.com/office/drawing/2014/main" val="3127884853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蘇州発</a:t>
                      </a:r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CCN</a:t>
                      </a:r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向け</a:t>
                      </a:r>
                      <a:endParaRPr kumimoji="1" lang="en-US" altLang="ja-JP" sz="210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L1188</a:t>
                      </a:r>
                    </a:p>
                    <a:p>
                      <a:pPr algn="ctr"/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アルミライナー出荷</a:t>
                      </a:r>
                    </a:p>
                  </a:txBody>
                  <a:tcPr marL="137160" marR="137160" marT="68580" marB="6858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コンテナ使用本数削減</a:t>
                      </a:r>
                      <a:endParaRPr kumimoji="1" lang="en-US" altLang="ja-JP" sz="16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RAD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コンテナ費用削減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➀仕向け地を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北京・上海・広州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 ⇒ 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上海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に集約</a:t>
                      </a:r>
                    </a:p>
                    <a:p>
                      <a:pPr algn="l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②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RAD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コンテナ出荷 → 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DRY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＋アルミライナーへ変更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264</a:t>
                      </a:r>
                      <a:r>
                        <a:rPr kumimoji="1" lang="ja-JP" altLang="en-US" sz="1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万円</a:t>
                      </a:r>
                      <a:endParaRPr kumimoji="1" lang="ja-JP" altLang="en-US" sz="41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25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年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9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月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仕向け地集約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****(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アルミライナー出荷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endParaRPr kumimoji="1" lang="ja-JP" altLang="en-US" sz="16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137160" marR="137160" marT="68580" marB="68580" anchor="ctr"/>
                </a:tc>
                <a:extLst>
                  <a:ext uri="{0D108BD9-81ED-4DB2-BD59-A6C34878D82A}">
                    <a16:rowId xmlns:a16="http://schemas.microsoft.com/office/drawing/2014/main" val="425477640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CVN</a:t>
                      </a:r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発</a:t>
                      </a:r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CCN</a:t>
                      </a:r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向け</a:t>
                      </a:r>
                      <a:endParaRPr kumimoji="1" lang="en-US" altLang="ja-JP" sz="210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インクジェットプリンタ</a:t>
                      </a:r>
                      <a:endParaRPr kumimoji="1" lang="en-US" altLang="ja-JP" sz="210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棒済み検討</a:t>
                      </a:r>
                    </a:p>
                  </a:txBody>
                  <a:tcPr marL="137160" marR="137160" marT="68580" marB="6858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パレット費用削減</a:t>
                      </a:r>
                      <a:endParaRPr kumimoji="1" lang="en-US" altLang="ja-JP" sz="16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段積みから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1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段積み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棒積み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に出荷の荷姿を変更する</a:t>
                      </a:r>
                      <a:endParaRPr kumimoji="1" lang="en-US" altLang="ja-JP" sz="16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l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他社のインクジェットプリンタで棒積みを行っていることから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endParaRPr kumimoji="1" lang="ja-JP" altLang="en-US" sz="16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300</a:t>
                      </a:r>
                      <a:r>
                        <a:rPr kumimoji="1" lang="ja-JP" altLang="en-US" sz="1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万円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****</a:t>
                      </a:r>
                      <a:endParaRPr kumimoji="1" lang="ja-JP" altLang="en-US" sz="16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137160" marR="137160" marT="68580" marB="68580" anchor="ctr"/>
                </a:tc>
                <a:extLst>
                  <a:ext uri="{0D108BD9-81ED-4DB2-BD59-A6C34878D82A}">
                    <a16:rowId xmlns:a16="http://schemas.microsoft.com/office/drawing/2014/main" val="733200474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CPT</a:t>
                      </a:r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・</a:t>
                      </a:r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CHT</a:t>
                      </a:r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発</a:t>
                      </a:r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CCN</a:t>
                      </a:r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向け</a:t>
                      </a:r>
                      <a:endParaRPr kumimoji="1" lang="en-US" altLang="ja-JP" sz="210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上海集約出荷</a:t>
                      </a:r>
                    </a:p>
                  </a:txBody>
                  <a:tcPr marL="137160" marR="137160" marT="68580" marB="6858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コンテナ使用本数削減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仕向け地を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北京・上海・広州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 ⇒ 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上海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に集約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480</a:t>
                      </a:r>
                      <a:r>
                        <a:rPr kumimoji="1" lang="ja-JP" altLang="en-US" sz="1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万円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25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年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7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月</a:t>
                      </a:r>
                    </a:p>
                  </a:txBody>
                  <a:tcPr marL="137160" marR="137160" marT="68580" marB="68580" anchor="ctr"/>
                </a:tc>
                <a:extLst>
                  <a:ext uri="{0D108BD9-81ED-4DB2-BD59-A6C34878D82A}">
                    <a16:rowId xmlns:a16="http://schemas.microsoft.com/office/drawing/2014/main" val="1247621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611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E02DCA-88DF-D40A-ABD3-76CDA03AA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1">
            <a:extLst>
              <a:ext uri="{FF2B5EF4-FFF2-40B4-BE49-F238E27FC236}">
                <a16:creationId xmlns:a16="http://schemas.microsoft.com/office/drawing/2014/main" id="{08D8C158-8537-2584-2479-C438C5EDA995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蘇州発</a:t>
            </a: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CCN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向け </a:t>
            </a: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L1188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 上海集約・アルミライナー出荷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4080F8C3-B00C-7555-9A03-EA4A1ACB4996}"/>
              </a:ext>
            </a:extLst>
          </p:cNvPr>
          <p:cNvCxnSpPr>
            <a:cxnSpLocks/>
          </p:cNvCxnSpPr>
          <p:nvPr/>
        </p:nvCxnSpPr>
        <p:spPr>
          <a:xfrm>
            <a:off x="2666259" y="3543300"/>
            <a:ext cx="0" cy="62484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85A5BD77-F0F5-8A29-7C3A-9354B895161A}"/>
              </a:ext>
            </a:extLst>
          </p:cNvPr>
          <p:cNvSpPr txBox="1"/>
          <p:nvPr/>
        </p:nvSpPr>
        <p:spPr>
          <a:xfrm>
            <a:off x="648440" y="4529587"/>
            <a:ext cx="20559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25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年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8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endParaRPr lang="ja-JP" altLang="en-US" sz="24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FB599D-9C3F-160E-DF71-81D6FBA84F64}"/>
              </a:ext>
            </a:extLst>
          </p:cNvPr>
          <p:cNvSpPr txBox="1"/>
          <p:nvPr/>
        </p:nvSpPr>
        <p:spPr>
          <a:xfrm>
            <a:off x="2944444" y="4529587"/>
            <a:ext cx="119641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dirty="0">
                <a:solidFill>
                  <a:srgbClr val="3333CC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温度マップを基に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蘇州発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L1188</a:t>
            </a:r>
            <a:r>
              <a:rPr kumimoji="1" lang="ja-JP" altLang="en-US" sz="2400" dirty="0">
                <a:solidFill>
                  <a:srgbClr val="3333CC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アルミライナー使用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について事業部門からの</a:t>
            </a:r>
            <a:r>
              <a:rPr kumimoji="1" lang="ja-JP" altLang="en-US" sz="2400" dirty="0">
                <a:solidFill>
                  <a:srgbClr val="3333CC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了承取得</a:t>
            </a:r>
            <a:endParaRPr lang="ja-JP" altLang="en-US" sz="2400" dirty="0">
              <a:solidFill>
                <a:srgbClr val="3333CC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204B138-CB67-F9ED-DEF8-C4ECF298AC23}"/>
              </a:ext>
            </a:extLst>
          </p:cNvPr>
          <p:cNvSpPr txBox="1"/>
          <p:nvPr/>
        </p:nvSpPr>
        <p:spPr>
          <a:xfrm>
            <a:off x="2944445" y="4991252"/>
            <a:ext cx="452315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12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~2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月：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DRY</a:t>
            </a:r>
          </a:p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3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~6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月／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10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~12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月：アルミ</a:t>
            </a:r>
            <a:endParaRPr kumimoji="1" lang="en-US" altLang="ja-JP" sz="24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8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~9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月：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RAD</a:t>
            </a:r>
            <a:endParaRPr lang="ja-JP" altLang="en-US" sz="2400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DE148AB-9F6D-3ADC-4D98-7EC119594DD8}"/>
              </a:ext>
            </a:extLst>
          </p:cNvPr>
          <p:cNvSpPr txBox="1"/>
          <p:nvPr/>
        </p:nvSpPr>
        <p:spPr>
          <a:xfrm>
            <a:off x="668231" y="6189927"/>
            <a:ext cx="16177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25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年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9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endParaRPr lang="ja-JP" altLang="en-US" sz="24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D221097-C8E1-9009-3EB5-BE7BAD5CD54F}"/>
              </a:ext>
            </a:extLst>
          </p:cNvPr>
          <p:cNvSpPr txBox="1"/>
          <p:nvPr/>
        </p:nvSpPr>
        <p:spPr>
          <a:xfrm>
            <a:off x="2944445" y="6210300"/>
            <a:ext cx="92475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>
                <a:solidFill>
                  <a:srgbClr val="3333CC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P/O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について</a:t>
            </a:r>
            <a:r>
              <a:rPr kumimoji="1" lang="ja-JP" altLang="en-US" sz="2400" dirty="0">
                <a:solidFill>
                  <a:srgbClr val="3333CC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上海向けに統一済み</a:t>
            </a:r>
            <a:endParaRPr lang="ja-JP" altLang="en-US" sz="2400" dirty="0">
              <a:solidFill>
                <a:srgbClr val="3333CC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D41AE0D-AD0D-B5BE-9F2D-853BCCD7805E}"/>
              </a:ext>
            </a:extLst>
          </p:cNvPr>
          <p:cNvSpPr txBox="1"/>
          <p:nvPr/>
        </p:nvSpPr>
        <p:spPr>
          <a:xfrm>
            <a:off x="668231" y="6815435"/>
            <a:ext cx="16177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25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年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10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endParaRPr lang="ja-JP" altLang="en-US" sz="2400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ED7E7BA-3978-2A66-E564-190C24FA4AE5}"/>
              </a:ext>
            </a:extLst>
          </p:cNvPr>
          <p:cNvSpPr txBox="1"/>
          <p:nvPr/>
        </p:nvSpPr>
        <p:spPr>
          <a:xfrm>
            <a:off x="2944443" y="6815435"/>
            <a:ext cx="100857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アルミライナーの在庫が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C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蘇州・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CCN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にないため、調達方法検討中</a:t>
            </a:r>
            <a:endParaRPr kumimoji="1" lang="en-US" altLang="ja-JP" sz="24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CVN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→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CCN(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上海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)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へのリーファー出荷でアルミライナー活用する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?</a:t>
            </a:r>
          </a:p>
          <a:p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⇒温度マップ上、アルミ出荷が可能なのは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25/12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月以降</a:t>
            </a:r>
            <a:endParaRPr kumimoji="1" lang="en-US" altLang="ja-JP" sz="24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8C002247-914D-6C06-7516-B246E8542A06}"/>
              </a:ext>
            </a:extLst>
          </p:cNvPr>
          <p:cNvSpPr txBox="1"/>
          <p:nvPr/>
        </p:nvSpPr>
        <p:spPr>
          <a:xfrm>
            <a:off x="648440" y="3483921"/>
            <a:ext cx="20559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25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年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7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endParaRPr lang="ja-JP" altLang="en-US" sz="2400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185D859-5D80-EDBD-DCCD-A7A0836BE0AC}"/>
              </a:ext>
            </a:extLst>
          </p:cNvPr>
          <p:cNvSpPr txBox="1"/>
          <p:nvPr/>
        </p:nvSpPr>
        <p:spPr>
          <a:xfrm>
            <a:off x="2944444" y="3478996"/>
            <a:ext cx="129051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C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蘇州⇒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CCN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上海の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L1188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積載コンテナにアルミライナーを取り付けて輸送</a:t>
            </a:r>
            <a:endParaRPr kumimoji="1" lang="en-US" altLang="ja-JP" sz="24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CCN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上海⇒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C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蘇州への戻りについては、アルミライナーを外した上で宅急便にて返送</a:t>
            </a:r>
            <a:endParaRPr lang="ja-JP" altLang="en-US" sz="2400" dirty="0"/>
          </a:p>
        </p:txBody>
      </p:sp>
      <p:graphicFrame>
        <p:nvGraphicFramePr>
          <p:cNvPr id="26" name="表 25">
            <a:extLst>
              <a:ext uri="{FF2B5EF4-FFF2-40B4-BE49-F238E27FC236}">
                <a16:creationId xmlns:a16="http://schemas.microsoft.com/office/drawing/2014/main" id="{6038673C-5667-F2F4-9EFB-A130A28694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5586401"/>
              </p:ext>
            </p:extLst>
          </p:nvPr>
        </p:nvGraphicFramePr>
        <p:xfrm>
          <a:off x="555624" y="1004411"/>
          <a:ext cx="17148344" cy="18905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57685">
                  <a:extLst>
                    <a:ext uri="{9D8B030D-6E8A-4147-A177-3AD203B41FA5}">
                      <a16:colId xmlns:a16="http://schemas.microsoft.com/office/drawing/2014/main" val="2948573264"/>
                    </a:ext>
                  </a:extLst>
                </a:gridCol>
                <a:gridCol w="3444958">
                  <a:extLst>
                    <a:ext uri="{9D8B030D-6E8A-4147-A177-3AD203B41FA5}">
                      <a16:colId xmlns:a16="http://schemas.microsoft.com/office/drawing/2014/main" val="3703750895"/>
                    </a:ext>
                  </a:extLst>
                </a:gridCol>
                <a:gridCol w="5173701">
                  <a:extLst>
                    <a:ext uri="{9D8B030D-6E8A-4147-A177-3AD203B41FA5}">
                      <a16:colId xmlns:a16="http://schemas.microsoft.com/office/drawing/2014/main" val="3065735912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84265846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3165072389"/>
                    </a:ext>
                  </a:extLst>
                </a:gridCol>
              </a:tblGrid>
              <a:tr h="793304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solidFill>
                            <a:schemeClr val="bg1"/>
                          </a:solidFill>
                        </a:rPr>
                        <a:t>継続案件</a:t>
                      </a:r>
                    </a:p>
                  </a:txBody>
                  <a:tcPr marL="137160" marR="137160" marT="68580" marB="6858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/>
                        <a:t>目的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/>
                        <a:t>概要</a:t>
                      </a:r>
                    </a:p>
                  </a:txBody>
                  <a:tcPr marL="137160" marR="137160" marT="68580" marB="68580"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/>
                        <a:t>試算効果</a:t>
                      </a:r>
                      <a:endParaRPr kumimoji="1" lang="en-US" altLang="ja-JP" sz="24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800" dirty="0"/>
                        <a:t>(</a:t>
                      </a:r>
                      <a:r>
                        <a:rPr kumimoji="1" lang="ja-JP" altLang="en-US" sz="1800" dirty="0"/>
                        <a:t>年間</a:t>
                      </a:r>
                      <a:r>
                        <a:rPr kumimoji="1" lang="en-US" altLang="ja-JP" sz="1800" dirty="0"/>
                        <a:t>)</a:t>
                      </a:r>
                      <a:endParaRPr kumimoji="1" lang="ja-JP" altLang="en-US" sz="1800" dirty="0"/>
                    </a:p>
                  </a:txBody>
                  <a:tcPr marL="137160" marR="137160" marT="68580" marB="68580"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/>
                        <a:t>運用開始予定時期</a:t>
                      </a:r>
                    </a:p>
                  </a:txBody>
                  <a:tcPr marL="137160" marR="137160" marT="68580" marB="68580"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350489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蘇州発</a:t>
                      </a:r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CCN</a:t>
                      </a:r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向け</a:t>
                      </a:r>
                      <a:endParaRPr kumimoji="1" lang="en-US" altLang="ja-JP" sz="210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L1188</a:t>
                      </a:r>
                    </a:p>
                    <a:p>
                      <a:pPr algn="ctr"/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アルミライナー出荷</a:t>
                      </a:r>
                    </a:p>
                  </a:txBody>
                  <a:tcPr marL="137160" marR="137160" marT="68580" marB="6858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コンテナ使用本数削減</a:t>
                      </a:r>
                      <a:endParaRPr kumimoji="1" lang="en-US" altLang="ja-JP" sz="16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RAD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コンテナ費用削減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➀仕向け地を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北京・上海・広州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 ⇒ 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上海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に集約</a:t>
                      </a:r>
                    </a:p>
                    <a:p>
                      <a:pPr algn="l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②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RAD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コンテナ出荷 → 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DRY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＋アルミライナーへ変更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264</a:t>
                      </a:r>
                      <a:r>
                        <a:rPr kumimoji="1" lang="ja-JP" altLang="en-US" sz="1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万円</a:t>
                      </a:r>
                      <a:endParaRPr kumimoji="1" lang="ja-JP" altLang="en-US" sz="41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25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年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9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月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仕向け地集約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****(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アルミライナー出荷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endParaRPr kumimoji="1" lang="ja-JP" altLang="en-US" sz="16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marL="137160" marR="137160" marT="68580" marB="68580" anchor="ctr"/>
                </a:tc>
                <a:extLst>
                  <a:ext uri="{0D108BD9-81ED-4DB2-BD59-A6C34878D82A}">
                    <a16:rowId xmlns:a16="http://schemas.microsoft.com/office/drawing/2014/main" val="16745719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367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0360AE-0721-656F-AFF7-2A61C0C48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1">
            <a:extLst>
              <a:ext uri="{FF2B5EF4-FFF2-40B4-BE49-F238E27FC236}">
                <a16:creationId xmlns:a16="http://schemas.microsoft.com/office/drawing/2014/main" id="{BB98A2C7-59AF-92EA-89FF-31FF2F9930E6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蘇州発</a:t>
            </a: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CCN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向け </a:t>
            </a: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L1188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 上海集約・アルミライナー出荷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6EF972F-2540-58B0-B81F-947E482564CB}"/>
              </a:ext>
            </a:extLst>
          </p:cNvPr>
          <p:cNvSpPr txBox="1"/>
          <p:nvPr/>
        </p:nvSpPr>
        <p:spPr>
          <a:xfrm>
            <a:off x="612774" y="1153311"/>
            <a:ext cx="38651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温度マップについて</a:t>
            </a:r>
            <a:endParaRPr kumimoji="1" lang="en-US" altLang="ja-JP" sz="32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50046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16D87A-CA5B-6380-CDDE-2D7C32539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1">
            <a:extLst>
              <a:ext uri="{FF2B5EF4-FFF2-40B4-BE49-F238E27FC236}">
                <a16:creationId xmlns:a16="http://schemas.microsoft.com/office/drawing/2014/main" id="{671CA3DB-CE52-7D52-D95C-BB7CB583DBB3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CPT/CHT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発 </a:t>
            </a: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– CCN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向け 上海集約出荷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F22D9ECA-F68F-28F2-94FB-F06721CDADC5}"/>
              </a:ext>
            </a:extLst>
          </p:cNvPr>
          <p:cNvCxnSpPr>
            <a:cxnSpLocks/>
          </p:cNvCxnSpPr>
          <p:nvPr/>
        </p:nvCxnSpPr>
        <p:spPr>
          <a:xfrm>
            <a:off x="2666259" y="3543300"/>
            <a:ext cx="0" cy="62484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5DB0C4D-472A-A5BF-FC14-A65C4FB2EC49}"/>
              </a:ext>
            </a:extLst>
          </p:cNvPr>
          <p:cNvSpPr txBox="1"/>
          <p:nvPr/>
        </p:nvSpPr>
        <p:spPr>
          <a:xfrm>
            <a:off x="668231" y="5592145"/>
            <a:ext cx="16177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25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年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10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endParaRPr lang="ja-JP" altLang="en-US" sz="24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D85171A-A6A9-577D-B770-DCF60151A9A6}"/>
              </a:ext>
            </a:extLst>
          </p:cNvPr>
          <p:cNvSpPr txBox="1"/>
          <p:nvPr/>
        </p:nvSpPr>
        <p:spPr>
          <a:xfrm>
            <a:off x="648440" y="3483921"/>
            <a:ext cx="20559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25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年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7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endParaRPr lang="ja-JP" altLang="en-US" sz="2400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CC8314BA-81A6-4684-80FB-9CA20A1C1E63}"/>
              </a:ext>
            </a:extLst>
          </p:cNvPr>
          <p:cNvSpPr txBox="1"/>
          <p:nvPr/>
        </p:nvSpPr>
        <p:spPr>
          <a:xfrm>
            <a:off x="2944444" y="3478996"/>
            <a:ext cx="129051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dirty="0">
                <a:solidFill>
                  <a:srgbClr val="3333CC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広州向け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の上海集約コストメリットがないことから</a:t>
            </a:r>
            <a:r>
              <a:rPr kumimoji="1" lang="ja-JP" altLang="en-US" sz="2400" dirty="0">
                <a:solidFill>
                  <a:srgbClr val="3333CC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断念</a:t>
            </a:r>
            <a:endParaRPr kumimoji="1" lang="en-US" altLang="ja-JP" sz="2400" dirty="0">
              <a:solidFill>
                <a:srgbClr val="3333CC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r>
              <a:rPr kumimoji="1" lang="ja-JP" altLang="en-US" sz="2400" dirty="0">
                <a:solidFill>
                  <a:srgbClr val="3333CC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上海・北京向け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アイテムの</a:t>
            </a:r>
            <a:r>
              <a:rPr kumimoji="1" lang="ja-JP" altLang="en-US" sz="2400" dirty="0">
                <a:solidFill>
                  <a:srgbClr val="3333CC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上海集約出荷を開始</a:t>
            </a:r>
            <a:endParaRPr kumimoji="1" lang="en-US" altLang="ja-JP" sz="2400" dirty="0">
              <a:solidFill>
                <a:srgbClr val="3333CC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※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コンテナ本数が削減できない場合は、それぞれの仕向け地へ個別に出荷を行う</a:t>
            </a:r>
            <a:endParaRPr kumimoji="1" lang="en-US" altLang="ja-JP" sz="24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※PO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仕向け統一は事業作業負荷増／上海倉庫入庫必須で入出庫増のため行わない</a:t>
            </a:r>
            <a:endParaRPr kumimoji="1" lang="en-US" altLang="ja-JP" sz="24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0F84D350-83B9-C089-5500-B9D0DFABB17B}"/>
              </a:ext>
            </a:extLst>
          </p:cNvPr>
          <p:cNvSpPr txBox="1"/>
          <p:nvPr/>
        </p:nvSpPr>
        <p:spPr>
          <a:xfrm>
            <a:off x="2944444" y="5592145"/>
            <a:ext cx="129051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荷崩れが発生</a:t>
            </a:r>
            <a:endParaRPr kumimoji="1" lang="en-US" altLang="ja-JP" sz="24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緩衝パネルで仕向けの分別をしていたが、今後はケースマークにて色分けを行う</a:t>
            </a:r>
            <a:endParaRPr kumimoji="1" lang="en-US" altLang="ja-JP" sz="24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10/17ETD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より運用開始</a:t>
            </a:r>
            <a:endParaRPr kumimoji="1" lang="en-US" altLang="ja-JP" sz="24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graphicFrame>
        <p:nvGraphicFramePr>
          <p:cNvPr id="22" name="表 21">
            <a:extLst>
              <a:ext uri="{FF2B5EF4-FFF2-40B4-BE49-F238E27FC236}">
                <a16:creationId xmlns:a16="http://schemas.microsoft.com/office/drawing/2014/main" id="{1ACDF26F-5104-DA15-6450-199F3D3EF3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7728099"/>
              </p:ext>
            </p:extLst>
          </p:nvPr>
        </p:nvGraphicFramePr>
        <p:xfrm>
          <a:off x="569828" y="1044923"/>
          <a:ext cx="17148344" cy="18905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57685">
                  <a:extLst>
                    <a:ext uri="{9D8B030D-6E8A-4147-A177-3AD203B41FA5}">
                      <a16:colId xmlns:a16="http://schemas.microsoft.com/office/drawing/2014/main" val="2668229961"/>
                    </a:ext>
                  </a:extLst>
                </a:gridCol>
                <a:gridCol w="3444958">
                  <a:extLst>
                    <a:ext uri="{9D8B030D-6E8A-4147-A177-3AD203B41FA5}">
                      <a16:colId xmlns:a16="http://schemas.microsoft.com/office/drawing/2014/main" val="3365011500"/>
                    </a:ext>
                  </a:extLst>
                </a:gridCol>
                <a:gridCol w="5173701">
                  <a:extLst>
                    <a:ext uri="{9D8B030D-6E8A-4147-A177-3AD203B41FA5}">
                      <a16:colId xmlns:a16="http://schemas.microsoft.com/office/drawing/2014/main" val="1974930930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487607790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652720590"/>
                    </a:ext>
                  </a:extLst>
                </a:gridCol>
              </a:tblGrid>
              <a:tr h="793304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solidFill>
                            <a:schemeClr val="bg1"/>
                          </a:solidFill>
                        </a:rPr>
                        <a:t>継続案件</a:t>
                      </a:r>
                    </a:p>
                  </a:txBody>
                  <a:tcPr marL="137160" marR="137160" marT="68580" marB="6858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/>
                        <a:t>目的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/>
                        <a:t>概要</a:t>
                      </a:r>
                    </a:p>
                  </a:txBody>
                  <a:tcPr marL="137160" marR="137160" marT="68580" marB="68580"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/>
                        <a:t>試算効果</a:t>
                      </a:r>
                      <a:endParaRPr kumimoji="1" lang="en-US" altLang="ja-JP" sz="24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800" dirty="0"/>
                        <a:t>(</a:t>
                      </a:r>
                      <a:r>
                        <a:rPr kumimoji="1" lang="ja-JP" altLang="en-US" sz="1800" dirty="0"/>
                        <a:t>年間</a:t>
                      </a:r>
                      <a:r>
                        <a:rPr kumimoji="1" lang="en-US" altLang="ja-JP" sz="1800" dirty="0"/>
                        <a:t>)</a:t>
                      </a:r>
                      <a:endParaRPr kumimoji="1" lang="ja-JP" altLang="en-US" sz="1800" dirty="0"/>
                    </a:p>
                  </a:txBody>
                  <a:tcPr marL="137160" marR="137160" marT="68580" marB="68580"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/>
                        <a:t>運用開始予定時期</a:t>
                      </a:r>
                    </a:p>
                  </a:txBody>
                  <a:tcPr marL="137160" marR="137160" marT="68580" marB="68580"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49334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CPT</a:t>
                      </a:r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・</a:t>
                      </a:r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CHT</a:t>
                      </a:r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発</a:t>
                      </a:r>
                      <a:r>
                        <a:rPr kumimoji="1" lang="en-US" altLang="ja-JP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CCN</a:t>
                      </a:r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向け</a:t>
                      </a:r>
                      <a:endParaRPr kumimoji="1" lang="en-US" altLang="ja-JP" sz="2100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sz="2100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上海集約出荷</a:t>
                      </a:r>
                    </a:p>
                  </a:txBody>
                  <a:tcPr marL="137160" marR="137160" marT="68580" marB="6858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コンテナ使用本数削減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仕向け地を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北京・上海・広州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 ⇒ (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上海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に集約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480</a:t>
                      </a:r>
                      <a:r>
                        <a:rPr kumimoji="1" lang="ja-JP" altLang="en-US" sz="1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万円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25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年</a:t>
                      </a:r>
                      <a:r>
                        <a:rPr kumimoji="1" lang="en-US" altLang="ja-JP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7</a:t>
                      </a:r>
                      <a:r>
                        <a:rPr kumimoji="1" lang="ja-JP" altLang="en-US" sz="16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月</a:t>
                      </a:r>
                    </a:p>
                  </a:txBody>
                  <a:tcPr marL="137160" marR="137160" marT="68580" marB="68580" anchor="ctr"/>
                </a:tc>
                <a:extLst>
                  <a:ext uri="{0D108BD9-81ED-4DB2-BD59-A6C34878D82A}">
                    <a16:rowId xmlns:a16="http://schemas.microsoft.com/office/drawing/2014/main" val="41736265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3314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03B36A-F257-A216-CCE9-51BE3925B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1">
            <a:extLst>
              <a:ext uri="{FF2B5EF4-FFF2-40B4-BE49-F238E27FC236}">
                <a16:creationId xmlns:a16="http://schemas.microsoft.com/office/drawing/2014/main" id="{1AAAFA4B-3BD5-6C4B-AD47-A9AE60F5BDC6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CPT/CHT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発 </a:t>
            </a: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– CCN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向け 上海集約出荷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CEE4451-C238-BB0F-B0A8-53613614081A}"/>
              </a:ext>
            </a:extLst>
          </p:cNvPr>
          <p:cNvSpPr txBox="1"/>
          <p:nvPr/>
        </p:nvSpPr>
        <p:spPr>
          <a:xfrm>
            <a:off x="612774" y="1153311"/>
            <a:ext cx="30444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荷崩れについて</a:t>
            </a:r>
            <a:endParaRPr kumimoji="1" lang="en-US" altLang="ja-JP" sz="32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8136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010EEA-C364-46C8-2750-13E01B8F5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1">
            <a:extLst>
              <a:ext uri="{FF2B5EF4-FFF2-40B4-BE49-F238E27FC236}">
                <a16:creationId xmlns:a16="http://schemas.microsoft.com/office/drawing/2014/main" id="{E3F68096-F550-0711-1BDE-3AEF222C651B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CPT/CHT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発 </a:t>
            </a: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– CCN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向け 上海集約出荷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CCF89B8-7887-5E4E-A5DD-AAA85E0AF13F}"/>
              </a:ext>
            </a:extLst>
          </p:cNvPr>
          <p:cNvSpPr txBox="1"/>
          <p:nvPr/>
        </p:nvSpPr>
        <p:spPr>
          <a:xfrm>
            <a:off x="612774" y="1153311"/>
            <a:ext cx="2470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効果実績</a:t>
            </a:r>
            <a:r>
              <a:rPr kumimoji="1" lang="en-US" altLang="ja-JP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7</a:t>
            </a:r>
            <a:r>
              <a:rPr kumimoji="1" lang="ja-JP" altLang="en-US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endParaRPr kumimoji="1" lang="en-US" altLang="ja-JP" sz="32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7165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E567E-56B4-DBC8-A305-471FC7FE5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1">
            <a:extLst>
              <a:ext uri="{FF2B5EF4-FFF2-40B4-BE49-F238E27FC236}">
                <a16:creationId xmlns:a16="http://schemas.microsoft.com/office/drawing/2014/main" id="{9AADF8F1-FCAE-E0EC-81B3-1523D4892503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(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共有事項</a:t>
            </a: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)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 コーナーガード廃止検討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79AD118-4CA6-0E5B-1C33-CE5065D75D5D}"/>
              </a:ext>
            </a:extLst>
          </p:cNvPr>
          <p:cNvSpPr txBox="1"/>
          <p:nvPr/>
        </p:nvSpPr>
        <p:spPr>
          <a:xfrm>
            <a:off x="1293920" y="118110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～～</a:t>
            </a:r>
            <a:endParaRPr kumimoji="1" lang="en-US" altLang="ja-JP" sz="32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42813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1404</TotalTime>
  <Words>595</Words>
  <Application>Microsoft Office PowerPoint</Application>
  <PresentationFormat>ユーザー設定</PresentationFormat>
  <Paragraphs>97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4" baseType="lpstr">
      <vt:lpstr>Meiryo UI</vt:lpstr>
      <vt:lpstr>Arial</vt:lpstr>
      <vt:lpstr>Noto Sans JP Medium</vt:lpstr>
      <vt:lpstr>Noto Sans JP Bold</vt:lpstr>
      <vt:lpstr>游ゴシック</vt:lpstr>
      <vt:lpstr>游ゴシック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青　白　シンプル　ビジネス　営業資料　サービスの提案書　プレゼンテーション</dc:title>
  <dc:creator>山下将平</dc:creator>
  <cp:lastModifiedBy>将平 山下</cp:lastModifiedBy>
  <cp:revision>23</cp:revision>
  <dcterms:created xsi:type="dcterms:W3CDTF">2006-08-16T00:00:00Z</dcterms:created>
  <dcterms:modified xsi:type="dcterms:W3CDTF">2025-10-13T15:04:45Z</dcterms:modified>
  <dc:identifier>DAGYqtt70fk</dc:identifier>
</cp:coreProperties>
</file>

<file path=docProps/thumbnail.jpeg>
</file>